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A MARCELA PARRA CUENCA" userId="d7ad1236-f7b7-4b42-bd8a-f5e0aee540da" providerId="ADAL" clId="{FA4DEEF6-878E-4CF9-8EE1-EC175EE05EDB}"/>
    <pc:docChg chg="modSld">
      <pc:chgData name="LINA MARCELA PARRA CUENCA" userId="d7ad1236-f7b7-4b42-bd8a-f5e0aee540da" providerId="ADAL" clId="{FA4DEEF6-878E-4CF9-8EE1-EC175EE05EDB}" dt="2022-08-23T18:34:36.540" v="368" actId="113"/>
      <pc:docMkLst>
        <pc:docMk/>
      </pc:docMkLst>
      <pc:sldChg chg="addSp modSp mod">
        <pc:chgData name="LINA MARCELA PARRA CUENCA" userId="d7ad1236-f7b7-4b42-bd8a-f5e0aee540da" providerId="ADAL" clId="{FA4DEEF6-878E-4CF9-8EE1-EC175EE05EDB}" dt="2022-08-23T18:34:36.540" v="368" actId="113"/>
        <pc:sldMkLst>
          <pc:docMk/>
          <pc:sldMk cId="1261083374" sldId="265"/>
        </pc:sldMkLst>
        <pc:spChg chg="add mod">
          <ac:chgData name="LINA MARCELA PARRA CUENCA" userId="d7ad1236-f7b7-4b42-bd8a-f5e0aee540da" providerId="ADAL" clId="{FA4DEEF6-878E-4CF9-8EE1-EC175EE05EDB}" dt="2022-08-23T18:34:36.540" v="368" actId="113"/>
          <ac:spMkLst>
            <pc:docMk/>
            <pc:sldMk cId="1261083374" sldId="265"/>
            <ac:spMk id="2" creationId="{D463B31B-0098-4740-0F68-E2309EA3BB96}"/>
          </ac:spMkLst>
        </pc:spChg>
        <pc:graphicFrameChg chg="mod">
          <ac:chgData name="LINA MARCELA PARRA CUENCA" userId="d7ad1236-f7b7-4b42-bd8a-f5e0aee540da" providerId="ADAL" clId="{FA4DEEF6-878E-4CF9-8EE1-EC175EE05EDB}" dt="2022-08-23T18:34:07.755" v="270" actId="1076"/>
          <ac:graphicFrameMkLst>
            <pc:docMk/>
            <pc:sldMk cId="1261083374" sldId="265"/>
            <ac:graphicFrameMk id="4" creationId="{CEC88FAF-5420-41C7-B3C7-D62E8056872D}"/>
          </ac:graphicFrameMkLst>
        </pc:graphicFrameChg>
      </pc:sldChg>
      <pc:sldChg chg="modSp mod">
        <pc:chgData name="LINA MARCELA PARRA CUENCA" userId="d7ad1236-f7b7-4b42-bd8a-f5e0aee540da" providerId="ADAL" clId="{FA4DEEF6-878E-4CF9-8EE1-EC175EE05EDB}" dt="2022-04-27T20:25:00.631" v="269" actId="1076"/>
        <pc:sldMkLst>
          <pc:docMk/>
          <pc:sldMk cId="1809560939" sldId="266"/>
        </pc:sldMkLst>
        <pc:spChg chg="mod">
          <ac:chgData name="LINA MARCELA PARRA CUENCA" userId="d7ad1236-f7b7-4b42-bd8a-f5e0aee540da" providerId="ADAL" clId="{FA4DEEF6-878E-4CF9-8EE1-EC175EE05EDB}" dt="2022-04-27T20:24:32.005" v="267" actId="122"/>
          <ac:spMkLst>
            <pc:docMk/>
            <pc:sldMk cId="1809560939" sldId="266"/>
            <ac:spMk id="2" creationId="{A869DC49-C785-4A96-A0E8-264083D4624D}"/>
          </ac:spMkLst>
        </pc:spChg>
        <pc:spChg chg="mod">
          <ac:chgData name="LINA MARCELA PARRA CUENCA" userId="d7ad1236-f7b7-4b42-bd8a-f5e0aee540da" providerId="ADAL" clId="{FA4DEEF6-878E-4CF9-8EE1-EC175EE05EDB}" dt="2022-04-27T20:25:00.631" v="269" actId="1076"/>
          <ac:spMkLst>
            <pc:docMk/>
            <pc:sldMk cId="1809560939" sldId="266"/>
            <ac:spMk id="4" creationId="{3DB8636A-CEC9-4D4B-8FED-9E7204C9C59B}"/>
          </ac:spMkLst>
        </pc:spChg>
        <pc:spChg chg="mod">
          <ac:chgData name="LINA MARCELA PARRA CUENCA" userId="d7ad1236-f7b7-4b42-bd8a-f5e0aee540da" providerId="ADAL" clId="{FA4DEEF6-878E-4CF9-8EE1-EC175EE05EDB}" dt="2022-04-27T20:24:58.359" v="268" actId="1076"/>
          <ac:spMkLst>
            <pc:docMk/>
            <pc:sldMk cId="1809560939" sldId="266"/>
            <ac:spMk id="6" creationId="{E92C2E95-3923-4183-BA67-00CC6E4A583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B90FC-1FC1-417C-99D9-670A21834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ECD161-BE0C-4F32-BFFE-9A0654A12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DBE5EE-3D44-4BFB-BA39-DBAD5BC7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CECC-9C8F-4968-B241-60C9F07B7A4D}" type="datetimeFigureOut">
              <a:rPr lang="es-CO" smtClean="0"/>
              <a:t>23/08/2022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9CBDC5-A139-4D08-8A3B-CA3E8BD2C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6F514D-211F-467F-B17E-D17824A7B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7ACD-E6B0-405C-BA36-30E9F6B536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001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E85256-A61B-4BAB-8079-C255098C8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28CFF8-6958-42F1-889B-2116C4A36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BFB991-C0C9-42E8-AE00-7E2111E4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CECC-9C8F-4968-B241-60C9F07B7A4D}" type="datetimeFigureOut">
              <a:rPr lang="es-CO" smtClean="0"/>
              <a:t>23/08/2022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248029-8051-43D0-A654-E2F6E343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797912-09C6-43E8-9026-0214A0A5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7ACD-E6B0-405C-BA36-30E9F6B536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27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0EB5103-756B-422B-85C1-7C1FAD1FCF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EE478A-ED23-4FEC-8DB0-FB59028BE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45D872-02B3-44F9-A170-F5C20481C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CECC-9C8F-4968-B241-60C9F07B7A4D}" type="datetimeFigureOut">
              <a:rPr lang="es-CO" smtClean="0"/>
              <a:t>23/08/2022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3760ED-DE6A-4349-905F-55FDEC5B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96BACF-F279-4308-B321-D9B7F3608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7ACD-E6B0-405C-BA36-30E9F6B536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739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1B35F-51E3-4549-97A7-199CBEAC2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56AA11-2E90-4206-AC4C-5CDC428CB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A26C98-5458-4801-9E5C-7A29CC45A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CECC-9C8F-4968-B241-60C9F07B7A4D}" type="datetimeFigureOut">
              <a:rPr lang="es-CO" smtClean="0"/>
              <a:t>23/08/2022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BE43A5-B7C7-4DF5-B30A-73D25096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3DDD97-F05F-4F17-8FF3-EAFFACF6A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7ACD-E6B0-405C-BA36-30E9F6B536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748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5D9AA4-FAEB-4F51-9E6B-50DDE2548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2AAA62-DB47-48CB-A756-60E879AF3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30CD58-3F27-4854-BCD0-638B17F9A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CECC-9C8F-4968-B241-60C9F07B7A4D}" type="datetimeFigureOut">
              <a:rPr lang="es-CO" smtClean="0"/>
              <a:t>23/08/2022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187CA8-8CB1-4ABD-B7D5-25EFD1CA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131573-8BA5-49F9-8BE4-1E023022D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7ACD-E6B0-405C-BA36-30E9F6B536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605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FC424-7685-49C0-A11F-B05AE5A1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CADE4B-5E8F-46AC-95B3-BE33594CA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C8A856-97A0-4706-8CEB-0FCBC4B45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EEF5FB-75D3-4342-95D7-48C5FFBB6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CECC-9C8F-4968-B241-60C9F07B7A4D}" type="datetimeFigureOut">
              <a:rPr lang="es-CO" smtClean="0"/>
              <a:t>23/08/2022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217AED-6BA6-4C79-B954-920C03769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47CCDB-D6B4-4A98-8980-CEFD481B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7ACD-E6B0-405C-BA36-30E9F6B536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791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88B02-F054-4B44-A86D-3B1F0258D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3920F2-C05F-4EAC-A12B-3FBDBB597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9737B8-C2D5-4CA9-85DA-00C46857F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9FEC66-C582-42B6-B27E-A3047A086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E99AAB-8BB7-4F25-B493-E434F2F16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436392-C39A-4008-BD51-CC6ED139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CECC-9C8F-4968-B241-60C9F07B7A4D}" type="datetimeFigureOut">
              <a:rPr lang="es-CO" smtClean="0"/>
              <a:t>23/08/2022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F8739A-6BA4-41F6-BD1D-966E64153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53EC97-9B0D-4524-B7A3-29A261E7F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7ACD-E6B0-405C-BA36-30E9F6B536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54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7AEFA-FB2F-4200-B81D-C1274CAB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EE06301-E920-42B8-91A5-246DA7823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CECC-9C8F-4968-B241-60C9F07B7A4D}" type="datetimeFigureOut">
              <a:rPr lang="es-CO" smtClean="0"/>
              <a:t>23/08/2022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9158E9-7402-4332-A849-5364A39D8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5E63A4-7915-4218-942D-FC8215837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7ACD-E6B0-405C-BA36-30E9F6B536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172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6E03037-9350-4473-8522-CAFFB718B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CECC-9C8F-4968-B241-60C9F07B7A4D}" type="datetimeFigureOut">
              <a:rPr lang="es-CO" smtClean="0"/>
              <a:t>23/08/2022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1A007F-2824-4E8F-9DB6-E2C0E0C8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E5931DC-72A3-4E3D-ADA9-24B51BB1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7ACD-E6B0-405C-BA36-30E9F6B536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03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D0C7F-D089-4998-A3F1-963AE69B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7739B2-F0DA-4848-B647-6033DDAE5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D66B07-0C45-45B4-A1A2-D43BD5251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93EAE9-974D-4D8B-A9F3-B5BE1234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CECC-9C8F-4968-B241-60C9F07B7A4D}" type="datetimeFigureOut">
              <a:rPr lang="es-CO" smtClean="0"/>
              <a:t>23/08/2022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E70AD0-BA49-428B-B7A5-FD6E0A178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185A5F-1D1E-4377-BCBE-1B0093FF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7ACD-E6B0-405C-BA36-30E9F6B536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355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B84BB-143A-47B2-827C-3DEC3E784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EB60B58-2A39-45E0-B8EA-AA3BFA30D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AB3D0A-C08C-402A-9B00-64A35945B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F027B9-B36E-4A0A-BE3A-188706648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0CECC-9C8F-4968-B241-60C9F07B7A4D}" type="datetimeFigureOut">
              <a:rPr lang="es-CO" smtClean="0"/>
              <a:t>23/08/2022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6A18A4-AD81-49D2-81B4-FB7378C7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F58AEA-A255-4BD8-9BF9-74369311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7ACD-E6B0-405C-BA36-30E9F6B536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154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FC3DD5-2010-4BF9-ACB0-783AE663F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6B1EF8-1357-4166-8A3A-994AB5D2E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5C1311-78B7-40DD-A9DA-BE8018F42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0CECC-9C8F-4968-B241-60C9F07B7A4D}" type="datetimeFigureOut">
              <a:rPr lang="es-CO" smtClean="0"/>
              <a:t>23/08/2022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CF9C22-69CA-4298-9E26-D204A51AA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757D77-B3FE-4839-8446-678D4DB96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E7ACD-E6B0-405C-BA36-30E9F6B536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864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ios.inube.com.co/linix/v6/890301310/loginAsociado.php?nit=89030131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operativacemcop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869DC49-C785-4A96-A0E8-264083D4624D}"/>
              </a:ext>
            </a:extLst>
          </p:cNvPr>
          <p:cNvSpPr txBox="1"/>
          <p:nvPr/>
        </p:nvSpPr>
        <p:spPr>
          <a:xfrm>
            <a:off x="914400" y="5153891"/>
            <a:ext cx="10487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El proceso de registro que se indica a continuación, se realiza solo por primera vez.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Luego de esto y en adelante, al ingresar su número de cédula debe aparecerle su imagen y frase de seguridad y podrá digitar su nueva clave e ingresar directamente a la oficina virtual.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C34B42D-53EB-4A76-B224-D6C77EDA67D8}"/>
              </a:ext>
            </a:extLst>
          </p:cNvPr>
          <p:cNvSpPr/>
          <p:nvPr/>
        </p:nvSpPr>
        <p:spPr>
          <a:xfrm>
            <a:off x="3726826" y="4446005"/>
            <a:ext cx="47383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Para tener en cuenta: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DB8636A-CEC9-4D4B-8FED-9E7204C9C59B}"/>
              </a:ext>
            </a:extLst>
          </p:cNvPr>
          <p:cNvSpPr/>
          <p:nvPr/>
        </p:nvSpPr>
        <p:spPr>
          <a:xfrm>
            <a:off x="1383941" y="491077"/>
            <a:ext cx="94241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¿Qué es la doble autenticación </a:t>
            </a:r>
          </a:p>
          <a:p>
            <a:pPr algn="ctr"/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 por qué CEMCOP la está implementando?</a:t>
            </a:r>
            <a:endParaRPr lang="es-E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2C2E95-3923-4183-BA67-00CC6E4A5833}"/>
              </a:ext>
            </a:extLst>
          </p:cNvPr>
          <p:cNvSpPr txBox="1"/>
          <p:nvPr/>
        </p:nvSpPr>
        <p:spPr>
          <a:xfrm>
            <a:off x="3048000" y="2168459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El </a:t>
            </a:r>
            <a:r>
              <a:rPr lang="es-E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doble</a:t>
            </a: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factor de </a:t>
            </a:r>
            <a:r>
              <a:rPr lang="es-E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autenticación</a:t>
            </a: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es una medida extra de seguridad que se aplican en los sistemas, con el objetivo de poder proteger las cuentas y datos de todos los asociados. Queremos brindarte más seguridad y así también daremos cumplimiento a las </a:t>
            </a:r>
            <a:r>
              <a:rPr lang="es-ES" dirty="0">
                <a:solidFill>
                  <a:srgbClr val="202124"/>
                </a:solidFill>
                <a:latin typeface="arial" panose="020B0604020202020204" pitchFamily="34" charset="0"/>
              </a:rPr>
              <a:t>exigencias por parte de los entes gubernamentales de control y vigilancia</a:t>
            </a:r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5841D4-7A8A-4F2E-95EC-2E74AA5AB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464" y="5948390"/>
            <a:ext cx="947734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60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03A6631-87E5-43C8-9288-358BD6AD2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1" y="309127"/>
            <a:ext cx="11917438" cy="6239746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154A655-A8E6-4292-970A-DB0590E08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520573"/>
              </p:ext>
            </p:extLst>
          </p:nvPr>
        </p:nvGraphicFramePr>
        <p:xfrm>
          <a:off x="6664036" y="5336118"/>
          <a:ext cx="5209309" cy="640080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5209309">
                  <a:extLst>
                    <a:ext uri="{9D8B030D-6E8A-4147-A177-3AD203B41FA5}">
                      <a16:colId xmlns:a16="http://schemas.microsoft.com/office/drawing/2014/main" val="218338852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r"/>
                      <a:r>
                        <a:rPr lang="es-CO" dirty="0"/>
                        <a:t>12. Para continuar deberás dar clic en “Permitir” y así no volverá a salir en adelante.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62386"/>
                  </a:ext>
                </a:extLst>
              </a:tr>
            </a:tbl>
          </a:graphicData>
        </a:graphic>
      </p:graphicFrame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F58D158-B023-4B0B-BF8E-FA9E5D6DF736}"/>
              </a:ext>
            </a:extLst>
          </p:cNvPr>
          <p:cNvCxnSpPr/>
          <p:nvPr/>
        </p:nvCxnSpPr>
        <p:spPr>
          <a:xfrm flipH="1">
            <a:off x="1870364" y="5472545"/>
            <a:ext cx="4793672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41AC582-0219-4559-8701-99B7A65AF73D}"/>
              </a:ext>
            </a:extLst>
          </p:cNvPr>
          <p:cNvCxnSpPr/>
          <p:nvPr/>
        </p:nvCxnSpPr>
        <p:spPr>
          <a:xfrm>
            <a:off x="1870364" y="5472545"/>
            <a:ext cx="0" cy="1836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079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DAC906-49E2-4D49-A973-4A04BCA0C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1" y="1200210"/>
            <a:ext cx="11345858" cy="53442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EC88FAF-5420-41C7-B3C7-D62E80568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670168"/>
              </p:ext>
            </p:extLst>
          </p:nvPr>
        </p:nvGraphicFramePr>
        <p:xfrm>
          <a:off x="423071" y="313519"/>
          <a:ext cx="5209309" cy="640080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5209309">
                  <a:extLst>
                    <a:ext uri="{9D8B030D-6E8A-4147-A177-3AD203B41FA5}">
                      <a16:colId xmlns:a16="http://schemas.microsoft.com/office/drawing/2014/main" val="218338852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rgbClr val="00B050"/>
                          </a:solidFill>
                        </a:rPr>
                        <a:t>Y listo, podrás ingresar a tu cuenta y su funcionamiento es el mismo.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62386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D463B31B-0098-4740-0F68-E2309EA3BB96}"/>
              </a:ext>
            </a:extLst>
          </p:cNvPr>
          <p:cNvSpPr txBox="1"/>
          <p:nvPr/>
        </p:nvSpPr>
        <p:spPr>
          <a:xfrm>
            <a:off x="7315200" y="153575"/>
            <a:ext cx="4087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highlight>
                  <a:srgbClr val="FFFF00"/>
                </a:highlight>
              </a:rPr>
              <a:t>Ten en cuenta que por seguridad, el sistema te pedirá cambio de clave regularmente.</a:t>
            </a:r>
          </a:p>
        </p:txBody>
      </p:sp>
    </p:spTree>
    <p:extLst>
      <p:ext uri="{BB962C8B-B14F-4D97-AF65-F5344CB8AC3E}">
        <p14:creationId xmlns:p14="http://schemas.microsoft.com/office/powerpoint/2010/main" val="1261083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49588C9-4A74-46A6-896D-F2380D4B8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490" y="1466205"/>
            <a:ext cx="10239020" cy="4970175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0B9843A-CA60-4AAF-80B5-19C1BD70B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949321"/>
              </p:ext>
            </p:extLst>
          </p:nvPr>
        </p:nvGraphicFramePr>
        <p:xfrm>
          <a:off x="4364182" y="2128846"/>
          <a:ext cx="2230582" cy="640080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2230582">
                  <a:extLst>
                    <a:ext uri="{9D8B030D-6E8A-4147-A177-3AD203B41FA5}">
                      <a16:colId xmlns:a16="http://schemas.microsoft.com/office/drawing/2014/main" val="218338852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s-CO" dirty="0"/>
                        <a:t>1. Ingrese su número de cédula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62386"/>
                  </a:ext>
                </a:extLst>
              </a:tr>
            </a:tbl>
          </a:graphicData>
        </a:graphic>
      </p:graphicFrame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3ACB870E-32D0-4668-844C-76CFE7FE67AA}"/>
              </a:ext>
            </a:extLst>
          </p:cNvPr>
          <p:cNvCxnSpPr/>
          <p:nvPr/>
        </p:nvCxnSpPr>
        <p:spPr>
          <a:xfrm>
            <a:off x="5209309" y="2747145"/>
            <a:ext cx="0" cy="5593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33535B4-CD14-4204-8038-2CD0D4B19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617719"/>
              </p:ext>
            </p:extLst>
          </p:nvPr>
        </p:nvGraphicFramePr>
        <p:xfrm>
          <a:off x="3394366" y="3771187"/>
          <a:ext cx="2230582" cy="609600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2230582">
                  <a:extLst>
                    <a:ext uri="{9D8B030D-6E8A-4147-A177-3AD203B41FA5}">
                      <a16:colId xmlns:a16="http://schemas.microsoft.com/office/drawing/2014/main" val="218338852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s-CO" dirty="0"/>
                        <a:t>2. Clic en “Continuar”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62386"/>
                  </a:ext>
                </a:extLst>
              </a:tr>
            </a:tbl>
          </a:graphicData>
        </a:graphic>
      </p:graphicFrame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3CBF6933-1FB4-42D0-9714-53930CDE2946}"/>
              </a:ext>
            </a:extLst>
          </p:cNvPr>
          <p:cNvCxnSpPr/>
          <p:nvPr/>
        </p:nvCxnSpPr>
        <p:spPr>
          <a:xfrm flipH="1">
            <a:off x="2632364" y="3992288"/>
            <a:ext cx="72043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09D40421-BF64-4710-9AF5-C7610B789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159466"/>
              </p:ext>
            </p:extLst>
          </p:nvPr>
        </p:nvGraphicFramePr>
        <p:xfrm>
          <a:off x="0" y="-77944"/>
          <a:ext cx="11623964" cy="1188720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11623964">
                  <a:extLst>
                    <a:ext uri="{9D8B030D-6E8A-4147-A177-3AD203B41FA5}">
                      <a16:colId xmlns:a16="http://schemas.microsoft.com/office/drawing/2014/main" val="218338852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>
                          <a:solidFill>
                            <a:srgbClr val="00B050"/>
                          </a:solidFill>
                        </a:rPr>
                        <a:t>Ingrese a </a:t>
                      </a:r>
                      <a:r>
                        <a:rPr lang="es-CO" sz="2400" dirty="0">
                          <a:solidFill>
                            <a:srgbClr val="00B050"/>
                          </a:solidFill>
                          <a:hlinkClick r:id="rId3"/>
                        </a:rPr>
                        <a:t>https://servicios.inube.com.co/linix/v6/890301310/loginAsociado.php?nit=890301310</a:t>
                      </a:r>
                      <a:endParaRPr lang="es-CO" sz="2400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s-CO" sz="2400" dirty="0">
                          <a:solidFill>
                            <a:srgbClr val="00B050"/>
                          </a:solidFill>
                        </a:rPr>
                        <a:t>O a </a:t>
                      </a:r>
                      <a:r>
                        <a:rPr lang="es-CO" sz="2400" dirty="0">
                          <a:solidFill>
                            <a:srgbClr val="00B050"/>
                          </a:solidFill>
                          <a:hlinkClick r:id="rId4"/>
                        </a:rPr>
                        <a:t>www.cooperativacemcop.com</a:t>
                      </a:r>
                      <a:r>
                        <a:rPr lang="es-CO" sz="2400" dirty="0">
                          <a:solidFill>
                            <a:srgbClr val="00B050"/>
                          </a:solidFill>
                        </a:rPr>
                        <a:t>, botón naranja “Ingreso Asociados”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62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403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3E5A55C-2F02-4BAF-A59E-167B6EF84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29" y="628259"/>
            <a:ext cx="11050542" cy="5601482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CA584AB-28BF-4CF5-A0B2-2274138C1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05937"/>
              </p:ext>
            </p:extLst>
          </p:nvPr>
        </p:nvGraphicFramePr>
        <p:xfrm>
          <a:off x="3200400" y="4773463"/>
          <a:ext cx="3352800" cy="1188720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18338852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s-CO" dirty="0"/>
                        <a:t>3. Solo por primera vez, dar clic en “Olvidé mi clave”, ya que en adelante su clave será solo de 4 números.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62386"/>
                  </a:ext>
                </a:extLst>
              </a:tr>
            </a:tbl>
          </a:graphicData>
        </a:graphic>
      </p:graphicFrame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1C658E32-44C9-403A-A46B-EED95D885F80}"/>
              </a:ext>
            </a:extLst>
          </p:cNvPr>
          <p:cNvCxnSpPr/>
          <p:nvPr/>
        </p:nvCxnSpPr>
        <p:spPr>
          <a:xfrm>
            <a:off x="6761018" y="5832764"/>
            <a:ext cx="1052946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3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DC40D7F-F3FE-4B01-A062-FD32353FF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44" y="361522"/>
            <a:ext cx="11545911" cy="6134956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419451D-0AB0-4CAD-9A2B-63A258811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318799"/>
              </p:ext>
            </p:extLst>
          </p:nvPr>
        </p:nvGraphicFramePr>
        <p:xfrm>
          <a:off x="8326581" y="2184862"/>
          <a:ext cx="3352800" cy="1737360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18338852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r"/>
                      <a:r>
                        <a:rPr lang="es-CO" dirty="0"/>
                        <a:t>4. Seleccionar el medio por el cual se le enviará la clave temporal. En lo posible, le recomendamos seleccionar el correo electrónico que es más rápido.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62386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1D35076-DDE6-43FB-9CF8-26066D5BD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862623"/>
              </p:ext>
            </p:extLst>
          </p:nvPr>
        </p:nvGraphicFramePr>
        <p:xfrm>
          <a:off x="5735782" y="5216969"/>
          <a:ext cx="2272145" cy="609600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2272145">
                  <a:extLst>
                    <a:ext uri="{9D8B030D-6E8A-4147-A177-3AD203B41FA5}">
                      <a16:colId xmlns:a16="http://schemas.microsoft.com/office/drawing/2014/main" val="218338852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r"/>
                      <a:r>
                        <a:rPr lang="es-CO" dirty="0"/>
                        <a:t>5. Clic en “Continuar”.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62386"/>
                  </a:ext>
                </a:extLst>
              </a:tr>
            </a:tbl>
          </a:graphicData>
        </a:graphic>
      </p:graphicFrame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E3960F11-212B-4A6B-91A5-569AE01A54AA}"/>
              </a:ext>
            </a:extLst>
          </p:cNvPr>
          <p:cNvCxnSpPr/>
          <p:nvPr/>
        </p:nvCxnSpPr>
        <p:spPr>
          <a:xfrm flipH="1">
            <a:off x="7564582" y="3297382"/>
            <a:ext cx="65116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AF85DE01-2D94-4916-83F7-19BCA8BE795A}"/>
              </a:ext>
            </a:extLst>
          </p:cNvPr>
          <p:cNvCxnSpPr/>
          <p:nvPr/>
        </p:nvCxnSpPr>
        <p:spPr>
          <a:xfrm flipV="1">
            <a:off x="6871855" y="4197927"/>
            <a:ext cx="0" cy="70662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64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03F1AC1-18C1-4CE5-87C4-E7F29CAE3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34" y="299601"/>
            <a:ext cx="11336332" cy="6258798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7DEC38B-B6B4-4B82-A266-0D6340E63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894587"/>
              </p:ext>
            </p:extLst>
          </p:nvPr>
        </p:nvGraphicFramePr>
        <p:xfrm>
          <a:off x="8908473" y="2459915"/>
          <a:ext cx="2272145" cy="640080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2272145">
                  <a:extLst>
                    <a:ext uri="{9D8B030D-6E8A-4147-A177-3AD203B41FA5}">
                      <a16:colId xmlns:a16="http://schemas.microsoft.com/office/drawing/2014/main" val="218338852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r"/>
                      <a:r>
                        <a:rPr lang="es-CO" dirty="0"/>
                        <a:t>6. Clic en el botón “Ir a ingresar usuario”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62386"/>
                  </a:ext>
                </a:extLst>
              </a:tr>
            </a:tbl>
          </a:graphicData>
        </a:graphic>
      </p:graphicFrame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E719F010-DEB5-4993-960C-8C272F7DDFED}"/>
              </a:ext>
            </a:extLst>
          </p:cNvPr>
          <p:cNvCxnSpPr/>
          <p:nvPr/>
        </p:nvCxnSpPr>
        <p:spPr>
          <a:xfrm flipH="1">
            <a:off x="7273636" y="2964873"/>
            <a:ext cx="1413164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3A9C2DE-B7A2-4E85-9FCF-C1F66F07B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246171"/>
              </p:ext>
            </p:extLst>
          </p:nvPr>
        </p:nvGraphicFramePr>
        <p:xfrm>
          <a:off x="969818" y="4427261"/>
          <a:ext cx="10543309" cy="914400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10543309">
                  <a:extLst>
                    <a:ext uri="{9D8B030D-6E8A-4147-A177-3AD203B41FA5}">
                      <a16:colId xmlns:a16="http://schemas.microsoft.com/office/drawing/2014/main" val="218338852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s-CO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Nota: Al correo electrónico o el celular registrado en la cooperativa, le debe llegar la clave temporal, si a ninguno de los dos no le llega, por favor validar si tenemos sus datos actualizados comunicándose al 4890582 Ext. 6803 o 6810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62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15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6F4E88-FCE9-4FE4-BCD1-74E9D47AC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3" y="323416"/>
            <a:ext cx="11307753" cy="6211167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184C743-E481-4408-B02A-3C1211867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558992"/>
              </p:ext>
            </p:extLst>
          </p:nvPr>
        </p:nvGraphicFramePr>
        <p:xfrm>
          <a:off x="2521528" y="3124199"/>
          <a:ext cx="3754582" cy="609600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3754582">
                  <a:extLst>
                    <a:ext uri="{9D8B030D-6E8A-4147-A177-3AD203B41FA5}">
                      <a16:colId xmlns:a16="http://schemas.microsoft.com/office/drawing/2014/main" val="218338852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Nuevamente repetir el paso 1 y el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62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59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BBC4F8-5FDA-49C7-84F6-B1E93DA87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91" y="309127"/>
            <a:ext cx="11765017" cy="6239746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8691E3F-E8D2-479E-8ADB-8506A9DC1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754877"/>
              </p:ext>
            </p:extLst>
          </p:nvPr>
        </p:nvGraphicFramePr>
        <p:xfrm>
          <a:off x="1662547" y="3582133"/>
          <a:ext cx="4738254" cy="1463040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4738254">
                  <a:extLst>
                    <a:ext uri="{9D8B030D-6E8A-4147-A177-3AD203B41FA5}">
                      <a16:colId xmlns:a16="http://schemas.microsoft.com/office/drawing/2014/main" val="218338852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s-CO" dirty="0"/>
                        <a:t>7. Digite la clave temporal que se le envió al correo o al celular. Es un número de 4 cifras y solo podrá utilizar el teclado de la pantalla (no funciona el teclado del computador o del celular)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62386"/>
                  </a:ext>
                </a:extLst>
              </a:tr>
            </a:tbl>
          </a:graphicData>
        </a:graphic>
      </p:graphicFrame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84B08E26-DBD4-4EC3-A1D1-24F5C1D5184F}"/>
              </a:ext>
            </a:extLst>
          </p:cNvPr>
          <p:cNvCxnSpPr/>
          <p:nvPr/>
        </p:nvCxnSpPr>
        <p:spPr>
          <a:xfrm flipV="1">
            <a:off x="4821382" y="3034145"/>
            <a:ext cx="914400" cy="39485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A147E60-F7EA-4EE3-A581-06F32981D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960420"/>
              </p:ext>
            </p:extLst>
          </p:nvPr>
        </p:nvGraphicFramePr>
        <p:xfrm>
          <a:off x="9531928" y="5045173"/>
          <a:ext cx="2272145" cy="640080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2272145">
                  <a:extLst>
                    <a:ext uri="{9D8B030D-6E8A-4147-A177-3AD203B41FA5}">
                      <a16:colId xmlns:a16="http://schemas.microsoft.com/office/drawing/2014/main" val="218338852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r"/>
                      <a:r>
                        <a:rPr lang="es-CO" dirty="0"/>
                        <a:t>8. Clic en el botón</a:t>
                      </a:r>
                    </a:p>
                    <a:p>
                      <a:pPr algn="r"/>
                      <a:r>
                        <a:rPr lang="es-CO" dirty="0"/>
                        <a:t>“Continuar”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62386"/>
                  </a:ext>
                </a:extLst>
              </a:tr>
            </a:tbl>
          </a:graphicData>
        </a:graphic>
      </p:graphicFrame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D73BE72-D03E-4BB9-8C52-FB382BAE720F}"/>
              </a:ext>
            </a:extLst>
          </p:cNvPr>
          <p:cNvCxnSpPr/>
          <p:nvPr/>
        </p:nvCxnSpPr>
        <p:spPr>
          <a:xfrm flipH="1">
            <a:off x="9033164" y="5181600"/>
            <a:ext cx="38792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251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A9B4767-DBDA-4076-A9D5-7C452D9B0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65" y="323416"/>
            <a:ext cx="11241069" cy="6211167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79527C5-9E79-46E1-A4BC-53FB3D41E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427673"/>
              </p:ext>
            </p:extLst>
          </p:nvPr>
        </p:nvGraphicFramePr>
        <p:xfrm>
          <a:off x="1690256" y="4740373"/>
          <a:ext cx="8104908" cy="1188720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8104908">
                  <a:extLst>
                    <a:ext uri="{9D8B030D-6E8A-4147-A177-3AD203B41FA5}">
                      <a16:colId xmlns:a16="http://schemas.microsoft.com/office/drawing/2014/main" val="218338852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r"/>
                      <a:r>
                        <a:rPr lang="es-CO" dirty="0"/>
                        <a:t>9. Con el teclado de la pantalla, por favor digite su nueva clave que debe contener 4 cifras. Escoja un número que le sea fácil recordar. Luego vuélvala a digitar en el campo “Confirmación de clave”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s-CO" dirty="0"/>
                        <a:t>Clic en “Continuar”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62386"/>
                  </a:ext>
                </a:extLst>
              </a:tr>
            </a:tbl>
          </a:graphicData>
        </a:graphic>
      </p:graphicFrame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B4828412-33C3-49B8-A0EC-E65EEA2903E3}"/>
              </a:ext>
            </a:extLst>
          </p:cNvPr>
          <p:cNvCxnSpPr/>
          <p:nvPr/>
        </p:nvCxnSpPr>
        <p:spPr>
          <a:xfrm flipV="1">
            <a:off x="3657600" y="4156364"/>
            <a:ext cx="0" cy="52647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347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B3ED14-4189-46E6-902F-3CCEB328C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60" y="337706"/>
            <a:ext cx="10774279" cy="6182588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2665D2C-48AD-4FE2-8DD7-36E7321A0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533883"/>
              </p:ext>
            </p:extLst>
          </p:nvPr>
        </p:nvGraphicFramePr>
        <p:xfrm>
          <a:off x="9337965" y="2121863"/>
          <a:ext cx="2272145" cy="914400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2272145">
                  <a:extLst>
                    <a:ext uri="{9D8B030D-6E8A-4147-A177-3AD203B41FA5}">
                      <a16:colId xmlns:a16="http://schemas.microsoft.com/office/drawing/2014/main" val="218338852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r"/>
                      <a:r>
                        <a:rPr lang="es-CO" dirty="0"/>
                        <a:t>10. Seleccione una imagen que le sea fácil recordar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62386"/>
                  </a:ext>
                </a:extLst>
              </a:tr>
            </a:tbl>
          </a:graphicData>
        </a:graphic>
      </p:graphicFrame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AA751E8-FF48-43B3-AE2B-32395C85ACC8}"/>
              </a:ext>
            </a:extLst>
          </p:cNvPr>
          <p:cNvCxnSpPr/>
          <p:nvPr/>
        </p:nvCxnSpPr>
        <p:spPr>
          <a:xfrm>
            <a:off x="10474037" y="3036263"/>
            <a:ext cx="0" cy="132791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C9CF776-007D-42FA-A088-B0F2412AE391}"/>
              </a:ext>
            </a:extLst>
          </p:cNvPr>
          <p:cNvCxnSpPr/>
          <p:nvPr/>
        </p:nvCxnSpPr>
        <p:spPr>
          <a:xfrm flipH="1">
            <a:off x="9601200" y="4364182"/>
            <a:ext cx="87283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913CE797-04FC-4B1F-8F38-5EFF51280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675774"/>
              </p:ext>
            </p:extLst>
          </p:nvPr>
        </p:nvGraphicFramePr>
        <p:xfrm>
          <a:off x="936320" y="4364182"/>
          <a:ext cx="3782291" cy="1463040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3782291">
                  <a:extLst>
                    <a:ext uri="{9D8B030D-6E8A-4147-A177-3AD203B41FA5}">
                      <a16:colId xmlns:a16="http://schemas.microsoft.com/office/drawing/2014/main" val="218338852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s-CO" dirty="0"/>
                        <a:t>11. Escriba una frase de seguridad, que le sea fácil recordar. Puede contener máximo 100 caracteres</a:t>
                      </a:r>
                    </a:p>
                    <a:p>
                      <a:pPr algn="l"/>
                      <a:endParaRPr lang="es-CO" dirty="0"/>
                    </a:p>
                    <a:p>
                      <a:pPr algn="l"/>
                      <a:r>
                        <a:rPr lang="es-CO" dirty="0"/>
                        <a:t>Y Clic en “Continuar”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62386"/>
                  </a:ext>
                </a:extLst>
              </a:tr>
            </a:tbl>
          </a:graphicData>
        </a:graphic>
      </p:graphicFrame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DCFA8A0-F991-47CF-83EC-0C0BF7F3E293}"/>
              </a:ext>
            </a:extLst>
          </p:cNvPr>
          <p:cNvCxnSpPr/>
          <p:nvPr/>
        </p:nvCxnSpPr>
        <p:spPr>
          <a:xfrm flipV="1">
            <a:off x="2827465" y="3429000"/>
            <a:ext cx="0" cy="81049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4325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491</Words>
  <Application>Microsoft Office PowerPoint</Application>
  <PresentationFormat>Panorámica</PresentationFormat>
  <Paragraphs>28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LINA MARCELA PARRA CUENCA</dc:creator>
  <cp:lastModifiedBy>LINA MARCELA PARRA CUENCA</cp:lastModifiedBy>
  <cp:revision>4</cp:revision>
  <dcterms:created xsi:type="dcterms:W3CDTF">2022-04-27T20:22:01Z</dcterms:created>
  <dcterms:modified xsi:type="dcterms:W3CDTF">2022-08-23T18:34:45Z</dcterms:modified>
</cp:coreProperties>
</file>